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Nixie One"/>
      <p:regular r:id="rId29"/>
    </p:embeddedFont>
    <p:embeddedFont>
      <p:font typeface="Helvetica Neue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ixie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5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82332f5c0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82332f5c0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0ccee14950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0ccee14950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082332f5c0_7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082332f5c0_7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082332f5c0_7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082332f5c0_7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ccee14950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ccee14950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082332f5c0_7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082332f5c0_7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ccee14950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ccee14950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0ccee14950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0ccee14950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http://www.bellinghamdistanceproject.com/october-results/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082332f5c0_7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082332f5c0_7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082332f5c0_7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082332f5c0_7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082332f5c0_7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082332f5c0_7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82332f5c0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082332f5c0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0ccee1495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0ccee1495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https://www.youtube.com/watch?v=VQCvqawxz0Q&amp;ab_channel=Diana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082332f5c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082332f5c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08eeb8ec2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08eeb8ec2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8eeb8ec2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08eeb8ec2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082332f5c0_7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082332f5c0_7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82332f5c0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082332f5c0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ccee14950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ccee14950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ccee14950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0ccee14950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/>
              <a:t>and i’ll tell you all about it when i see you again…  TT_TT</a:t>
            </a:r>
            <a:endParaRPr i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082332f5c0_7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082332f5c0_7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0ccee14950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0ccee14950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Lennart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82332f5c0_7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082332f5c0_7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 rot="10800000">
            <a:off x="3919993" y="3977033"/>
            <a:ext cx="1303500" cy="11283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6" name="Google Shape;33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accent3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1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339" name="Google Shape;339;p1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340" name="Google Shape;340;p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" name="Google Shape;342;p1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343" name="Google Shape;343;p1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" name="Google Shape;346;p1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347" name="Google Shape;347;p1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1" name="Google Shape;351;p1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352" name="Google Shape;352;p1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7" name="Google Shape;357;p1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58" name="Google Shape;358;p1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" name="Google Shape;360;p1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61" name="Google Shape;361;p1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" name="Google Shape;364;p1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5" name="Google Shape;365;p1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66" name="Google Shape;366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" name="Google Shape;368;p1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5" name="Google Shape;375;p1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6" name="Google Shape;376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flipH="1" rot="10800000">
            <a:off x="-94969" y="303826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3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"/>
          <p:cNvSpPr/>
          <p:nvPr/>
        </p:nvSpPr>
        <p:spPr>
          <a:xfrm flipH="1" rot="10800000">
            <a:off x="793851" y="4692801"/>
            <a:ext cx="517500" cy="4479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/>
          <p:nvPr/>
        </p:nvSpPr>
        <p:spPr>
          <a:xfrm flipH="1" rot="10800000">
            <a:off x="-291325" y="4148475"/>
            <a:ext cx="1182300" cy="1023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flipH="1" rot="10800000">
            <a:off x="-94969" y="619169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/>
          <p:nvPr>
            <p:ph idx="1" type="body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92" name="Google Shape;92;p4"/>
          <p:cNvSpPr/>
          <p:nvPr/>
        </p:nvSpPr>
        <p:spPr>
          <a:xfrm flipH="1" rot="10800000">
            <a:off x="-123826" y="28115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/>
          <p:nvPr/>
        </p:nvSpPr>
        <p:spPr>
          <a:xfrm flipH="1" rot="10800000">
            <a:off x="638175" y="3192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/>
          <p:nvPr/>
        </p:nvSpPr>
        <p:spPr>
          <a:xfrm flipH="1" rot="10800000">
            <a:off x="752474" y="120180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 flipH="1" rot="10800000">
            <a:off x="657225" y="4380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flipH="1" rot="10800000">
            <a:off x="542924" y="36121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 flipH="1" rot="10800000">
            <a:off x="729000" y="424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/>
          <p:nvPr/>
        </p:nvSpPr>
        <p:spPr>
          <a:xfrm flipH="1" rot="10800000">
            <a:off x="-115052" y="3996025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 flipH="1" rot="10800000">
            <a:off x="411200" y="2586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 rt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3" name="Google Shape;133;p5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34" name="Google Shape;134;p5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5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5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74" name="Google Shape;174;p6"/>
          <p:cNvSpPr txBox="1"/>
          <p:nvPr>
            <p:ph idx="1" type="body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6"/>
          <p:cNvSpPr txBox="1"/>
          <p:nvPr>
            <p:ph idx="2" type="body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6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6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6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15" name="Google Shape;215;p7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7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" name="Google Shape;217;p7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7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7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7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7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7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45" name="Google Shape;245;p8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8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8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8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8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8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8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9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4" name="Google Shape;284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285" name="Google Shape;285;p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9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9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90" name="Google Shape;290;p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9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9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94" name="Google Shape;294;p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03" name="Google Shape;303;p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9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9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9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9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3" name="Google Shape;313;p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9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flipH="1" rot="10800000">
            <a:off x="8218352" y="4121459"/>
            <a:ext cx="685200" cy="5934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flipH="1" rot="10800000">
            <a:off x="-123825" y="84779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0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0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0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0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0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0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0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0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E293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rt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123fahrschule.de/lernen/strassenverkehrssystem-und-nutzung" TargetMode="External"/><Relationship Id="rId4" Type="http://schemas.openxmlformats.org/officeDocument/2006/relationships/hyperlink" Target="https://www.gq-magazin.de/auto-technik/article/dieser-filter-verwirrt-die-gesichtserkennung-von-kis" TargetMode="External"/><Relationship Id="rId11" Type="http://schemas.openxmlformats.org/officeDocument/2006/relationships/hyperlink" Target="https://github.com/griszder/ProjektSeminar/tree/master/documents/forschungsbericht" TargetMode="External"/><Relationship Id="rId10" Type="http://schemas.openxmlformats.org/officeDocument/2006/relationships/hyperlink" Target="https://insightsimaging.springeropen.com/articles/10.1007/s13244-018-0639-9" TargetMode="External"/><Relationship Id="rId9" Type="http://schemas.openxmlformats.org/officeDocument/2006/relationships/hyperlink" Target="https://towardsdatascience.com/a-comprehensive-guide-to-convolutional-neural-networks-the-eli5-way-3bd2b1164a53" TargetMode="External"/><Relationship Id="rId5" Type="http://schemas.openxmlformats.org/officeDocument/2006/relationships/hyperlink" Target="https://www.autozeitung.de/verkehrsschild-erkennung-test-195733.html" TargetMode="External"/><Relationship Id="rId6" Type="http://schemas.openxmlformats.org/officeDocument/2006/relationships/hyperlink" Target="https://www.ndr.de/fernsehen/sendungen/extra_3/Realer-Irrsinn-Verkehrsschilderwald-in-Bremen-,extra9062.html" TargetMode="External"/><Relationship Id="rId7" Type="http://schemas.openxmlformats.org/officeDocument/2006/relationships/hyperlink" Target="https://insightsimaging.springeropen.com/articles/10.1007/s13244-018-0639-9" TargetMode="External"/><Relationship Id="rId8" Type="http://schemas.openxmlformats.org/officeDocument/2006/relationships/hyperlink" Target="https://towardsdatascience.com/a-comprehensive-guide-to-convolutional-neural-networks-the-eli5-way-3bd2b1164a53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eonics.nl/wp-content/uploads/2020/11/java-17-preview.png" TargetMode="External"/><Relationship Id="rId4" Type="http://schemas.openxmlformats.org/officeDocument/2006/relationships/hyperlink" Target="https://lionhearttutoring.com/wp-content/uploads/2015/05/SAT.png" TargetMode="External"/><Relationship Id="rId5" Type="http://schemas.openxmlformats.org/officeDocument/2006/relationships/hyperlink" Target="https://stock.adobe.com/de/search?k=diskussionsrunde&amp;as_campaign=ftmigration2&amp;as_channel=dpcft&amp;as_campclass=brand&amp;as_source=ft_web&amp;as_camptype=acquisition&amp;as_audience=users&amp;as_content=closure_tag-page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3"/>
          <p:cNvSpPr txBox="1"/>
          <p:nvPr>
            <p:ph type="ctrTitle"/>
          </p:nvPr>
        </p:nvSpPr>
        <p:spPr>
          <a:xfrm>
            <a:off x="235050" y="1991850"/>
            <a:ext cx="8673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Verkehrszeichenerkennung</a:t>
            </a:r>
            <a:endParaRPr/>
          </a:p>
        </p:txBody>
      </p:sp>
      <p:sp>
        <p:nvSpPr>
          <p:cNvPr id="382" name="Google Shape;382;p13"/>
          <p:cNvSpPr txBox="1"/>
          <p:nvPr/>
        </p:nvSpPr>
        <p:spPr>
          <a:xfrm>
            <a:off x="0" y="4777550"/>
            <a:ext cx="113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383" name="Google Shape;383;p13"/>
          <p:cNvSpPr txBox="1"/>
          <p:nvPr>
            <p:ph type="ctrTitle"/>
          </p:nvPr>
        </p:nvSpPr>
        <p:spPr>
          <a:xfrm>
            <a:off x="273000" y="2689125"/>
            <a:ext cx="8598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/>
              <a:t>Alexandra Zarkh, Sui Yin Zhang, Lennart Leggewie, Alexander Schallenberg</a:t>
            </a:r>
            <a:endParaRPr sz="1700"/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2"/>
          <p:cNvSpPr txBox="1"/>
          <p:nvPr>
            <p:ph type="title"/>
          </p:nvPr>
        </p:nvSpPr>
        <p:spPr>
          <a:xfrm>
            <a:off x="1734000" y="1299725"/>
            <a:ext cx="55509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Convolutional Neural Network</a:t>
            </a:r>
            <a:endParaRPr/>
          </a:p>
        </p:txBody>
      </p:sp>
      <p:sp>
        <p:nvSpPr>
          <p:cNvPr id="450" name="Google Shape;450;p22"/>
          <p:cNvSpPr txBox="1"/>
          <p:nvPr>
            <p:ph idx="1" type="body"/>
          </p:nvPr>
        </p:nvSpPr>
        <p:spPr>
          <a:xfrm>
            <a:off x="675625" y="2058525"/>
            <a:ext cx="29904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Max </a:t>
            </a:r>
            <a:r>
              <a:rPr lang="de" sz="1600"/>
              <a:t>Pooling: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Gängigste Form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Üblicherweise 2 x 2 Filter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Max Wert wird ausgegeben</a:t>
            </a:r>
            <a:endParaRPr sz="1600"/>
          </a:p>
        </p:txBody>
      </p:sp>
      <p:sp>
        <p:nvSpPr>
          <p:cNvPr id="451" name="Google Shape;451;p22"/>
          <p:cNvSpPr txBox="1"/>
          <p:nvPr/>
        </p:nvSpPr>
        <p:spPr>
          <a:xfrm>
            <a:off x="268850" y="4615650"/>
            <a:ext cx="132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52" name="Google Shape;452;p22"/>
          <p:cNvSpPr txBox="1"/>
          <p:nvPr>
            <p:ph idx="2" type="body"/>
          </p:nvPr>
        </p:nvSpPr>
        <p:spPr>
          <a:xfrm>
            <a:off x="4011002" y="1945025"/>
            <a:ext cx="31704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Vollständig verknüpfte Schicht: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Merkmalskarten werden abgeflacht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Sind mit lernbaren Gewichten verbunden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Gibt an zu wieviel Prozent etwas zutrifft</a:t>
            </a:r>
            <a:endParaRPr sz="1600"/>
          </a:p>
        </p:txBody>
      </p:sp>
      <p:pic>
        <p:nvPicPr>
          <p:cNvPr id="453" name="Google Shape;4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1012" y="4014275"/>
            <a:ext cx="1272875" cy="87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49" y="3790500"/>
            <a:ext cx="1572710" cy="115885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22"/>
          <p:cNvSpPr txBox="1"/>
          <p:nvPr/>
        </p:nvSpPr>
        <p:spPr>
          <a:xfrm>
            <a:off x="591000" y="48357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6: Max Pooling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56" name="Google Shape;456;p22"/>
          <p:cNvSpPr txBox="1"/>
          <p:nvPr/>
        </p:nvSpPr>
        <p:spPr>
          <a:xfrm>
            <a:off x="3945600" y="48357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7: Vollständig verknüpfte Schicht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3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</a:t>
            </a:r>
            <a:endParaRPr/>
          </a:p>
        </p:txBody>
      </p:sp>
      <p:sp>
        <p:nvSpPr>
          <p:cNvPr id="462" name="Google Shape;462;p23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3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63" name="Google Shape;4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096" y="3478725"/>
            <a:ext cx="2335900" cy="131077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23"/>
          <p:cNvSpPr txBox="1"/>
          <p:nvPr/>
        </p:nvSpPr>
        <p:spPr>
          <a:xfrm>
            <a:off x="6046100" y="47895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8: Java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4"/>
          <p:cNvSpPr txBox="1"/>
          <p:nvPr>
            <p:ph type="title"/>
          </p:nvPr>
        </p:nvSpPr>
        <p:spPr>
          <a:xfrm>
            <a:off x="1732700" y="70035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</a:t>
            </a:r>
            <a:endParaRPr/>
          </a:p>
        </p:txBody>
      </p:sp>
      <p:sp>
        <p:nvSpPr>
          <p:cNvPr id="470" name="Google Shape;470;p24"/>
          <p:cNvSpPr txBox="1"/>
          <p:nvPr>
            <p:ph idx="1" type="body"/>
          </p:nvPr>
        </p:nvSpPr>
        <p:spPr>
          <a:xfrm>
            <a:off x="446825" y="2380900"/>
            <a:ext cx="3410700" cy="2544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Klasse ConvNet: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Erbt den selbsterstellten kNN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◇"/>
            </a:pPr>
            <a:r>
              <a:rPr lang="de" sz="1600"/>
              <a:t>Speichern von Trainingsdatensätze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◇"/>
            </a:pPr>
            <a:r>
              <a:rPr lang="de" sz="1600"/>
              <a:t>Erstellung von abgeleitete Objekte</a:t>
            </a:r>
            <a:endParaRPr sz="1600"/>
          </a:p>
        </p:txBody>
      </p:sp>
      <p:sp>
        <p:nvSpPr>
          <p:cNvPr id="471" name="Google Shape;471;p24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</p:txBody>
      </p:sp>
      <p:sp>
        <p:nvSpPr>
          <p:cNvPr id="472" name="Google Shape;472;p24"/>
          <p:cNvSpPr txBox="1"/>
          <p:nvPr>
            <p:ph idx="3" type="body"/>
          </p:nvPr>
        </p:nvSpPr>
        <p:spPr>
          <a:xfrm>
            <a:off x="4796104" y="2380900"/>
            <a:ext cx="36585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Klasse ImageAdapter: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◇"/>
            </a:pPr>
            <a:r>
              <a:rPr lang="de" sz="1600"/>
              <a:t>Bild Skalierung/schneiden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Laden der Bilder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hexadezimale RGB-Werte in einer Matrix </a:t>
            </a:r>
            <a:endParaRPr sz="1600"/>
          </a:p>
        </p:txBody>
      </p:sp>
      <p:pic>
        <p:nvPicPr>
          <p:cNvPr id="473" name="Google Shape;4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425" y="320675"/>
            <a:ext cx="1894845" cy="1806901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24"/>
          <p:cNvSpPr txBox="1"/>
          <p:nvPr/>
        </p:nvSpPr>
        <p:spPr>
          <a:xfrm>
            <a:off x="6527425" y="2127575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9: Neugierig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5"/>
          <p:cNvSpPr txBox="1"/>
          <p:nvPr>
            <p:ph type="title"/>
          </p:nvPr>
        </p:nvSpPr>
        <p:spPr>
          <a:xfrm>
            <a:off x="1732700" y="70035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</a:t>
            </a:r>
            <a:endParaRPr/>
          </a:p>
        </p:txBody>
      </p:sp>
      <p:sp>
        <p:nvSpPr>
          <p:cNvPr id="480" name="Google Shape;480;p25"/>
          <p:cNvSpPr txBox="1"/>
          <p:nvPr>
            <p:ph idx="1" type="body"/>
          </p:nvPr>
        </p:nvSpPr>
        <p:spPr>
          <a:xfrm>
            <a:off x="446825" y="2380900"/>
            <a:ext cx="3410700" cy="2544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Record Train-Data: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Vektor stellt RGB-Wert dar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Bild als Double-Array wiedergeben</a:t>
            </a:r>
            <a:endParaRPr sz="1600"/>
          </a:p>
        </p:txBody>
      </p:sp>
      <p:sp>
        <p:nvSpPr>
          <p:cNvPr id="481" name="Google Shape;481;p25"/>
          <p:cNvSpPr txBox="1"/>
          <p:nvPr>
            <p:ph idx="3" type="body"/>
          </p:nvPr>
        </p:nvSpPr>
        <p:spPr>
          <a:xfrm>
            <a:off x="4827479" y="2380900"/>
            <a:ext cx="36585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Test-Dateien: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Enum: Zielvektor wird initialisiert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Klasse: durch test() wird ein ConvNet initialisiert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Training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6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Tests</a:t>
            </a:r>
            <a:endParaRPr/>
          </a:p>
        </p:txBody>
      </p:sp>
      <p:sp>
        <p:nvSpPr>
          <p:cNvPr id="487" name="Google Shape;487;p26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4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88" name="Google Shape;4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38825"/>
            <a:ext cx="2892625" cy="4338949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26"/>
          <p:cNvSpPr txBox="1"/>
          <p:nvPr/>
        </p:nvSpPr>
        <p:spPr>
          <a:xfrm>
            <a:off x="4572013" y="4577775"/>
            <a:ext cx="2892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10: Fragebogen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7"/>
          <p:cNvSpPr txBox="1"/>
          <p:nvPr>
            <p:ph idx="1" type="body"/>
          </p:nvPr>
        </p:nvSpPr>
        <p:spPr>
          <a:xfrm>
            <a:off x="804000" y="2224525"/>
            <a:ext cx="5601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Unterschied zwischen Datensatz mit/ohne Hintergrund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43 Bilder pro Datensatz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128x128 Pixel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Zufällige Gewichte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Kostenberechnung</a:t>
            </a:r>
            <a:endParaRPr sz="1600"/>
          </a:p>
        </p:txBody>
      </p:sp>
      <p:sp>
        <p:nvSpPr>
          <p:cNvPr id="495" name="Google Shape;495;p27"/>
          <p:cNvSpPr txBox="1"/>
          <p:nvPr>
            <p:ph type="title"/>
          </p:nvPr>
        </p:nvSpPr>
        <p:spPr>
          <a:xfrm>
            <a:off x="1732700" y="73305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Tests</a:t>
            </a:r>
            <a:endParaRPr/>
          </a:p>
        </p:txBody>
      </p:sp>
      <p:pic>
        <p:nvPicPr>
          <p:cNvPr id="496" name="Google Shape;4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0731" y="733038"/>
            <a:ext cx="1400725" cy="14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4625" y="733063"/>
            <a:ext cx="1400725" cy="14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27"/>
          <p:cNvSpPr txBox="1"/>
          <p:nvPr/>
        </p:nvSpPr>
        <p:spPr>
          <a:xfrm>
            <a:off x="5630725" y="21338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rPr>
              <a:t>Abb. 13: Beispiel Schild mit und ohne Hintergrund</a:t>
            </a:r>
            <a:endParaRPr i="1" sz="1000">
              <a:solidFill>
                <a:schemeClr val="accent2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8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Ergebnisse</a:t>
            </a:r>
            <a:endParaRPr/>
          </a:p>
        </p:txBody>
      </p:sp>
      <p:sp>
        <p:nvSpPr>
          <p:cNvPr id="504" name="Google Shape;504;p28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5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9"/>
          <p:cNvSpPr txBox="1"/>
          <p:nvPr>
            <p:ph idx="1" type="body"/>
          </p:nvPr>
        </p:nvSpPr>
        <p:spPr>
          <a:xfrm>
            <a:off x="0" y="2523050"/>
            <a:ext cx="4944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91440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◇"/>
            </a:pPr>
            <a:r>
              <a:rPr lang="de" sz="1600"/>
              <a:t>Kosten fallen schneller für Datensätze ohne Hintergrund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◇"/>
            </a:pPr>
            <a:r>
              <a:rPr lang="de" sz="1600"/>
              <a:t>Differenz der Kosten erreicht nie 0 wird aber immer kleiner.</a:t>
            </a:r>
            <a:endParaRPr sz="1600"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￭"/>
            </a:pPr>
            <a:r>
              <a:rPr lang="de" sz="1600"/>
              <a:t>Fazit: Hintergrund erschwert die Identifikation</a:t>
            </a:r>
            <a:endParaRPr sz="1600"/>
          </a:p>
        </p:txBody>
      </p:sp>
      <p:sp>
        <p:nvSpPr>
          <p:cNvPr id="510" name="Google Shape;510;p29"/>
          <p:cNvSpPr txBox="1"/>
          <p:nvPr>
            <p:ph type="title"/>
          </p:nvPr>
        </p:nvSpPr>
        <p:spPr>
          <a:xfrm>
            <a:off x="1732700" y="68945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Ergebnisse</a:t>
            </a:r>
            <a:endParaRPr/>
          </a:p>
        </p:txBody>
      </p:sp>
      <p:pic>
        <p:nvPicPr>
          <p:cNvPr id="511" name="Google Shape;5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575" y="364600"/>
            <a:ext cx="3424726" cy="2360886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29"/>
          <p:cNvSpPr txBox="1"/>
          <p:nvPr/>
        </p:nvSpPr>
        <p:spPr>
          <a:xfrm>
            <a:off x="5238575" y="2725475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11: Kosten der Datensätze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0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Diskussion</a:t>
            </a:r>
            <a:endParaRPr/>
          </a:p>
        </p:txBody>
      </p:sp>
      <p:sp>
        <p:nvSpPr>
          <p:cNvPr id="518" name="Google Shape;518;p30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6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idx="1" type="body"/>
          </p:nvPr>
        </p:nvSpPr>
        <p:spPr>
          <a:xfrm>
            <a:off x="599400" y="2571750"/>
            <a:ext cx="4944300" cy="21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Umgebung erschwert die Erkennung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verschmutzte Verkehrszeichen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Verkehrszeichenwald (fehlender Fokus)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bunter Hintergrund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Wie kann man dem entgegenwirken?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Ausreichend Training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Große Trainingsdatensätze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￭"/>
            </a:pPr>
            <a:r>
              <a:rPr lang="de" sz="1600"/>
              <a:t>Gute Hard-/Software</a:t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524" name="Google Shape;524;p31"/>
          <p:cNvSpPr txBox="1"/>
          <p:nvPr>
            <p:ph type="title"/>
          </p:nvPr>
        </p:nvSpPr>
        <p:spPr>
          <a:xfrm>
            <a:off x="1732700" y="71127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Diskussion</a:t>
            </a:r>
            <a:endParaRPr/>
          </a:p>
        </p:txBody>
      </p:sp>
      <p:pic>
        <p:nvPicPr>
          <p:cNvPr id="525" name="Google Shape;5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725" y="628600"/>
            <a:ext cx="3886300" cy="19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31"/>
          <p:cNvSpPr txBox="1"/>
          <p:nvPr/>
        </p:nvSpPr>
        <p:spPr>
          <a:xfrm>
            <a:off x="4704725" y="257175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12: Diskussion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4"/>
          <p:cNvSpPr txBox="1"/>
          <p:nvPr>
            <p:ph type="title"/>
          </p:nvPr>
        </p:nvSpPr>
        <p:spPr>
          <a:xfrm>
            <a:off x="2099850" y="101707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Inhaltsverzeichnis</a:t>
            </a:r>
            <a:endParaRPr/>
          </a:p>
        </p:txBody>
      </p:sp>
      <p:sp>
        <p:nvSpPr>
          <p:cNvPr id="389" name="Google Shape;389;p14"/>
          <p:cNvSpPr txBox="1"/>
          <p:nvPr>
            <p:ph idx="1" type="body"/>
          </p:nvPr>
        </p:nvSpPr>
        <p:spPr>
          <a:xfrm>
            <a:off x="2099850" y="1741800"/>
            <a:ext cx="5419200" cy="27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Einleitung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Convolutional Neural Network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Implementierung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Tests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Ergebnisse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Diskussion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de" sz="2500"/>
              <a:t>Quellen</a:t>
            </a:r>
            <a:endParaRPr sz="2500"/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Quellen</a:t>
            </a:r>
            <a:endParaRPr/>
          </a:p>
        </p:txBody>
      </p:sp>
      <p:sp>
        <p:nvSpPr>
          <p:cNvPr id="532" name="Google Shape;532;p32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7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3"/>
          <p:cNvSpPr txBox="1"/>
          <p:nvPr>
            <p:ph idx="1" type="body"/>
          </p:nvPr>
        </p:nvSpPr>
        <p:spPr>
          <a:xfrm>
            <a:off x="295550" y="1726975"/>
            <a:ext cx="4128600" cy="3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000"/>
              <a:t>Bilderquellen: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1: 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https://www.123fahrschule.de/lernen/strassenverkehrssystem-und-nutzung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2: </a:t>
            </a:r>
            <a:r>
              <a:rPr lang="de" sz="900" u="sng">
                <a:solidFill>
                  <a:srgbClr val="19BBD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https://www.gq-magazin.de/auto-technik/article/dieser-filter-verwirrt-die-gesichtserkennung-von-kis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3: 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https://www.autozeitung.de/verkehrsschild-erkennung-test-195733.html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4: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https://www.ndr.de/fernsehen/sendungen/extra_3/Realer-Irrsinn-Verkehrsschilderwald-in-Bremen-,extra9062.html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5: </a:t>
            </a:r>
            <a:r>
              <a:rPr lang="de" sz="900" u="sng">
                <a:solidFill>
                  <a:srgbClr val="19BBD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https://insightsimaging.springeropen.com/articles/10.1007/s13244-018-0639-9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6 + 7: </a:t>
            </a:r>
            <a:r>
              <a:rPr lang="de" sz="900" u="sng">
                <a:solidFill>
                  <a:srgbClr val="19BBD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https://towardsdatascience.com/a-comprehensive-guide-to-convolutional-neural-networks-the-eli5-way-3bd2b1164a53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538" name="Google Shape;538;p33"/>
          <p:cNvSpPr txBox="1"/>
          <p:nvPr>
            <p:ph type="title"/>
          </p:nvPr>
        </p:nvSpPr>
        <p:spPr>
          <a:xfrm>
            <a:off x="1734000" y="78752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Quellen</a:t>
            </a:r>
            <a:endParaRPr/>
          </a:p>
        </p:txBody>
      </p:sp>
      <p:sp>
        <p:nvSpPr>
          <p:cNvPr id="539" name="Google Shape;539;p33"/>
          <p:cNvSpPr txBox="1"/>
          <p:nvPr>
            <p:ph idx="2" type="body"/>
          </p:nvPr>
        </p:nvSpPr>
        <p:spPr>
          <a:xfrm>
            <a:off x="4572000" y="1726975"/>
            <a:ext cx="4331100" cy="30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000"/>
              <a:t>Textquellen: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Convolutional Neural Network: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https://towardsdatascience.com/a-comprehensive-guide-to-convolutional-neural-networks-the-eli5-way-3bd2b1164a53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https://insightsimaging.springeropen.com/articles/10.1007/s13244-018-0639-9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Forschungsbericht: (Github Link):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 u="sng">
                <a:solidFill>
                  <a:srgbClr val="19BBD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https://github.com/griszder/ProjektSeminar/tree/master/documents/forschungsbericht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4"/>
          <p:cNvSpPr txBox="1"/>
          <p:nvPr>
            <p:ph type="title"/>
          </p:nvPr>
        </p:nvSpPr>
        <p:spPr>
          <a:xfrm>
            <a:off x="1734000" y="78752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Quellen</a:t>
            </a:r>
            <a:endParaRPr/>
          </a:p>
        </p:txBody>
      </p:sp>
      <p:sp>
        <p:nvSpPr>
          <p:cNvPr id="545" name="Google Shape;545;p34"/>
          <p:cNvSpPr txBox="1"/>
          <p:nvPr>
            <p:ph idx="1" type="body"/>
          </p:nvPr>
        </p:nvSpPr>
        <p:spPr>
          <a:xfrm>
            <a:off x="306450" y="1737950"/>
            <a:ext cx="4128600" cy="3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000"/>
              <a:t>Bilderquellen: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8: </a:t>
            </a:r>
            <a:r>
              <a:rPr lang="de" sz="900" u="sng">
                <a:solidFill>
                  <a:srgbClr val="19BBD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https://www.eonics.nl/wp-content/uploads/2020/11/java-17-preview.png</a:t>
            </a:r>
            <a:r>
              <a:rPr lang="de" sz="900">
                <a:solidFill>
                  <a:srgbClr val="19BBD5"/>
                </a:solidFill>
              </a:rPr>
              <a:t> 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9:  </a:t>
            </a:r>
            <a:r>
              <a:rPr lang="de" sz="900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rPr>
              <a:t>http://i.ebayimg.com/images/i/322066826657-0-1/s-l1000.jpg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10:  </a:t>
            </a:r>
            <a:r>
              <a:rPr lang="de" sz="900" u="sng">
                <a:solidFill>
                  <a:srgbClr val="19BBD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https://lionhearttutoring.com/wp-content/uploads/2015/05/SAT.png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11: </a:t>
            </a:r>
            <a:r>
              <a:rPr lang="de" sz="900">
                <a:solidFill>
                  <a:srgbClr val="19BBD5"/>
                </a:solidFill>
              </a:rPr>
              <a:t>s. Forschungsbericht</a:t>
            </a:r>
            <a:endParaRPr sz="900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/>
              <a:t>Abb. 12: </a:t>
            </a:r>
            <a:r>
              <a:rPr lang="de" sz="900" u="sng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https://stock.adobe.com/de/search?k=diskussionsrunde&amp;as_campaign=ftmigration2&amp;as_channel=dpcft&amp;as_campclass=brand&amp;as_source=ft_web&amp;as_camptype=acquisition&amp;as_audience=users&amp;as_content=closure_tag-page</a:t>
            </a:r>
            <a:endParaRPr sz="900" u="sng">
              <a:solidFill>
                <a:srgbClr val="19BBD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dk1"/>
                </a:solidFill>
              </a:rPr>
              <a:t>Abb. 13: </a:t>
            </a:r>
            <a:r>
              <a:rPr lang="de" sz="900">
                <a:solidFill>
                  <a:srgbClr val="19BBD5"/>
                </a:solidFill>
              </a:rPr>
              <a:t>Foto von Sui Yin</a:t>
            </a:r>
            <a:endParaRPr sz="900">
              <a:solidFill>
                <a:srgbClr val="19BBD5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5"/>
          <p:cNvSpPr txBox="1"/>
          <p:nvPr>
            <p:ph type="title"/>
          </p:nvPr>
        </p:nvSpPr>
        <p:spPr>
          <a:xfrm>
            <a:off x="904950" y="1983600"/>
            <a:ext cx="7334100" cy="11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5100"/>
              <a:t>Danke fürs Zuhören!</a:t>
            </a:r>
            <a:endParaRPr sz="5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5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Einleitung</a:t>
            </a:r>
            <a:endParaRPr/>
          </a:p>
        </p:txBody>
      </p:sp>
      <p:sp>
        <p:nvSpPr>
          <p:cNvPr id="395" name="Google Shape;395;p15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1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6"/>
          <p:cNvSpPr txBox="1"/>
          <p:nvPr>
            <p:ph type="title"/>
          </p:nvPr>
        </p:nvSpPr>
        <p:spPr>
          <a:xfrm>
            <a:off x="1732700" y="78755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Einleitung</a:t>
            </a:r>
            <a:endParaRPr sz="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1" name="Google Shape;4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950" y="2571750"/>
            <a:ext cx="2573676" cy="170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8600" y="367687"/>
            <a:ext cx="3032448" cy="170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16"/>
          <p:cNvPicPr preferRelativeResize="0"/>
          <p:nvPr/>
        </p:nvPicPr>
        <p:blipFill rotWithShape="1">
          <a:blip r:embed="rId5">
            <a:alphaModFix/>
          </a:blip>
          <a:srcRect b="2890" l="0" r="0" t="-2889"/>
          <a:stretch/>
        </p:blipFill>
        <p:spPr>
          <a:xfrm>
            <a:off x="3939925" y="2522425"/>
            <a:ext cx="2835147" cy="170572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16"/>
          <p:cNvSpPr txBox="1"/>
          <p:nvPr/>
        </p:nvSpPr>
        <p:spPr>
          <a:xfrm>
            <a:off x="5329625" y="2073388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1: Gesichtserkennung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5" name="Google Shape;405;p16"/>
          <p:cNvSpPr txBox="1"/>
          <p:nvPr/>
        </p:nvSpPr>
        <p:spPr>
          <a:xfrm>
            <a:off x="729950" y="4293525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2: Fahrbahnlinien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6" name="Google Shape;406;p16"/>
          <p:cNvSpPr txBox="1"/>
          <p:nvPr/>
        </p:nvSpPr>
        <p:spPr>
          <a:xfrm>
            <a:off x="3939925" y="4329825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3: Verkehrszeichenerkennung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7"/>
          <p:cNvSpPr txBox="1"/>
          <p:nvPr>
            <p:ph type="title"/>
          </p:nvPr>
        </p:nvSpPr>
        <p:spPr>
          <a:xfrm>
            <a:off x="675625" y="2427725"/>
            <a:ext cx="84126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Einleitung - Mögliche Probleme</a:t>
            </a:r>
            <a:endParaRPr/>
          </a:p>
        </p:txBody>
      </p:sp>
      <p:sp>
        <p:nvSpPr>
          <p:cNvPr id="412" name="Google Shape;412;p17"/>
          <p:cNvSpPr txBox="1"/>
          <p:nvPr>
            <p:ph idx="1" type="body"/>
          </p:nvPr>
        </p:nvSpPr>
        <p:spPr>
          <a:xfrm>
            <a:off x="675625" y="3073025"/>
            <a:ext cx="4944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ältere Schilder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Verkehrsschilderwald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verschieden farbiger Hintergrund</a:t>
            </a:r>
            <a:endParaRPr sz="1600"/>
          </a:p>
        </p:txBody>
      </p:sp>
      <p:pic>
        <p:nvPicPr>
          <p:cNvPr id="413" name="Google Shape;4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250" y="260200"/>
            <a:ext cx="3219275" cy="1810277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17"/>
          <p:cNvSpPr txBox="1"/>
          <p:nvPr/>
        </p:nvSpPr>
        <p:spPr>
          <a:xfrm>
            <a:off x="5320725" y="2079750"/>
            <a:ext cx="325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4: Verkehrsschilderwald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8"/>
          <p:cNvSpPr/>
          <p:nvPr/>
        </p:nvSpPr>
        <p:spPr>
          <a:xfrm>
            <a:off x="151825" y="1492250"/>
            <a:ext cx="8462124" cy="318340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de" sz="25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rPr>
              <a:t>Auswirkungen eines Hintergrundes auf die Identifikation von Objekten in Bildern mithilfe eines Convolutional Neural Network</a:t>
            </a:r>
            <a:endParaRPr/>
          </a:p>
        </p:txBody>
      </p:sp>
      <p:sp>
        <p:nvSpPr>
          <p:cNvPr id="420" name="Google Shape;420;p18"/>
          <p:cNvSpPr txBox="1"/>
          <p:nvPr>
            <p:ph type="title"/>
          </p:nvPr>
        </p:nvSpPr>
        <p:spPr>
          <a:xfrm>
            <a:off x="1732700" y="809325"/>
            <a:ext cx="70398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Einleitung - Leitfrage</a:t>
            </a:r>
            <a:endParaRPr/>
          </a:p>
        </p:txBody>
      </p:sp>
      <p:sp>
        <p:nvSpPr>
          <p:cNvPr id="421" name="Google Shape;421;p18"/>
          <p:cNvSpPr/>
          <p:nvPr/>
        </p:nvSpPr>
        <p:spPr>
          <a:xfrm>
            <a:off x="1032525" y="4029850"/>
            <a:ext cx="229500" cy="200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8"/>
          <p:cNvSpPr/>
          <p:nvPr/>
        </p:nvSpPr>
        <p:spPr>
          <a:xfrm>
            <a:off x="717963" y="4230550"/>
            <a:ext cx="229500" cy="22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Convolutional Neural Network</a:t>
            </a:r>
            <a:endParaRPr/>
          </a:p>
        </p:txBody>
      </p:sp>
      <p:sp>
        <p:nvSpPr>
          <p:cNvPr id="428" name="Google Shape;428;p19"/>
          <p:cNvSpPr txBox="1"/>
          <p:nvPr/>
        </p:nvSpPr>
        <p:spPr>
          <a:xfrm>
            <a:off x="405500" y="1671825"/>
            <a:ext cx="209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endParaRPr b="1" sz="48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0"/>
          <p:cNvSpPr txBox="1"/>
          <p:nvPr>
            <p:ph type="title"/>
          </p:nvPr>
        </p:nvSpPr>
        <p:spPr>
          <a:xfrm>
            <a:off x="1732700" y="1293550"/>
            <a:ext cx="7083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accent2"/>
                </a:solidFill>
              </a:rPr>
              <a:t>Convolutional Neural Network - Definition</a:t>
            </a:r>
            <a:endParaRPr/>
          </a:p>
        </p:txBody>
      </p:sp>
      <p:sp>
        <p:nvSpPr>
          <p:cNvPr id="434" name="Google Shape;434;p20"/>
          <p:cNvSpPr txBox="1"/>
          <p:nvPr>
            <p:ph idx="1" type="body"/>
          </p:nvPr>
        </p:nvSpPr>
        <p:spPr>
          <a:xfrm>
            <a:off x="1692150" y="2244225"/>
            <a:ext cx="49365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Deep-Learning-</a:t>
            </a:r>
            <a:r>
              <a:rPr lang="de" sz="1600"/>
              <a:t>Algorithmus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Besteht aus Schichten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Unterscheidet Verschiedene Objekte voneinander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1"/>
          <p:cNvSpPr txBox="1"/>
          <p:nvPr>
            <p:ph type="title"/>
          </p:nvPr>
        </p:nvSpPr>
        <p:spPr>
          <a:xfrm>
            <a:off x="1727000" y="512400"/>
            <a:ext cx="7317600" cy="14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Convolutional Neural Network</a:t>
            </a:r>
            <a:endParaRPr/>
          </a:p>
        </p:txBody>
      </p:sp>
      <p:sp>
        <p:nvSpPr>
          <p:cNvPr id="440" name="Google Shape;440;p21"/>
          <p:cNvSpPr txBox="1"/>
          <p:nvPr>
            <p:ph idx="1" type="body"/>
          </p:nvPr>
        </p:nvSpPr>
        <p:spPr>
          <a:xfrm>
            <a:off x="760725" y="1966025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Convolution-Schicht: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Wird für Merkmalsextraktion verwendet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Kernel(Filter) werden auf Bild angewendet</a:t>
            </a:r>
            <a:endParaRPr sz="1600"/>
          </a:p>
        </p:txBody>
      </p:sp>
      <p:sp>
        <p:nvSpPr>
          <p:cNvPr id="441" name="Google Shape;441;p21"/>
          <p:cNvSpPr txBox="1"/>
          <p:nvPr/>
        </p:nvSpPr>
        <p:spPr>
          <a:xfrm>
            <a:off x="268850" y="4615650"/>
            <a:ext cx="132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2" name="Google Shape;442;p21"/>
          <p:cNvSpPr txBox="1"/>
          <p:nvPr>
            <p:ph idx="2" type="body"/>
          </p:nvPr>
        </p:nvSpPr>
        <p:spPr>
          <a:xfrm>
            <a:off x="4838488" y="1966025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de" sz="1600"/>
              <a:t>Pooling-Schicht:</a:t>
            </a:r>
            <a:endParaRPr sz="1600"/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Bietet klassische Downsampling-</a:t>
            </a:r>
            <a:br>
              <a:rPr lang="de" sz="1600"/>
            </a:br>
            <a:r>
              <a:rPr lang="de" sz="1600"/>
              <a:t>Operation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◇"/>
            </a:pPr>
            <a:r>
              <a:rPr lang="de" sz="1600"/>
              <a:t>Reduziert Merkmalskarte in der Ebene</a:t>
            </a:r>
            <a:endParaRPr sz="1600"/>
          </a:p>
        </p:txBody>
      </p:sp>
      <p:pic>
        <p:nvPicPr>
          <p:cNvPr id="443" name="Google Shape;4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425" y="3753900"/>
            <a:ext cx="1718725" cy="11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21"/>
          <p:cNvSpPr txBox="1"/>
          <p:nvPr/>
        </p:nvSpPr>
        <p:spPr>
          <a:xfrm>
            <a:off x="599175" y="4804800"/>
            <a:ext cx="299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000">
                <a:solidFill>
                  <a:srgbClr val="19BBD5"/>
                </a:solidFill>
                <a:latin typeface="Muli"/>
                <a:ea typeface="Muli"/>
                <a:cs typeface="Muli"/>
                <a:sym typeface="Muli"/>
              </a:rPr>
              <a:t>Abb. 5: Convolutional-Schicht</a:t>
            </a:r>
            <a:endParaRPr i="1" sz="1000">
              <a:solidFill>
                <a:srgbClr val="19BBD5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